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89" r:id="rId6"/>
    <p:sldId id="384" r:id="rId7"/>
    <p:sldId id="402" r:id="rId8"/>
    <p:sldId id="401" r:id="rId9"/>
    <p:sldId id="392" r:id="rId10"/>
    <p:sldId id="399" r:id="rId11"/>
    <p:sldId id="394" r:id="rId12"/>
    <p:sldId id="396" r:id="rId13"/>
    <p:sldId id="397" r:id="rId14"/>
    <p:sldId id="398" r:id="rId15"/>
    <p:sldId id="400" r:id="rId16"/>
    <p:sldId id="321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254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5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8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1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709" y="1051551"/>
            <a:ext cx="4322617" cy="1948824"/>
          </a:xfrm>
        </p:spPr>
        <p:txBody>
          <a:bodyPr anchor="b" anchorCtr="0">
            <a:normAutofit fontScale="90000"/>
          </a:bodyPr>
          <a:lstStyle/>
          <a:p>
            <a:r>
              <a:rPr lang="en-US" sz="6700" dirty="0"/>
              <a:t>Eat &amp; Drink</a:t>
            </a:r>
            <a:br>
              <a:rPr lang="en-US" dirty="0"/>
            </a:br>
            <a:br>
              <a:rPr lang="en-US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7709" y="3568700"/>
            <a:ext cx="3917228" cy="22377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David Salim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Ron Fu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 </a:t>
            </a:r>
            <a:r>
              <a:rPr lang="en-US" dirty="0" err="1"/>
              <a:t>Vuong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Steven Bouios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Group 7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8C55A73-BA49-F043-7A06-09EC93F899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3" r="4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8CE1CC-AEEA-1A1C-38EB-463C2067ED37}"/>
              </a:ext>
            </a:extLst>
          </p:cNvPr>
          <p:cNvSpPr txBox="1">
            <a:spLocks/>
          </p:cNvSpPr>
          <p:nvPr/>
        </p:nvSpPr>
        <p:spPr>
          <a:xfrm>
            <a:off x="7647708" y="2251701"/>
            <a:ext cx="4322617" cy="117729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Melbourne</a:t>
            </a:r>
            <a:br>
              <a:rPr lang="en-US" sz="4000" dirty="0"/>
            </a:br>
            <a:r>
              <a:rPr lang="en-US" sz="4000" dirty="0"/>
              <a:t>(2002 – 2020)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4A0A3C3-5968-078A-4D15-DCA794A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09" y="1480660"/>
            <a:ext cx="4027008" cy="39179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Data Munging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7088F-C09A-69B6-00ED-06866CF8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37" y="1459438"/>
            <a:ext cx="4074623" cy="4060856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BF8929EA-4067-8BB0-3BD8-E9FC9136B95D}"/>
              </a:ext>
            </a:extLst>
          </p:cNvPr>
          <p:cNvSpPr txBox="1">
            <a:spLocks/>
          </p:cNvSpPr>
          <p:nvPr/>
        </p:nvSpPr>
        <p:spPr>
          <a:xfrm>
            <a:off x="550862" y="2158443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Pandas: dataframe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653DFC33-C373-A886-2B3C-F8765A65D881}"/>
              </a:ext>
            </a:extLst>
          </p:cNvPr>
          <p:cNvSpPr txBox="1">
            <a:spLocks/>
          </p:cNvSpPr>
          <p:nvPr/>
        </p:nvSpPr>
        <p:spPr>
          <a:xfrm>
            <a:off x="550862" y="2781740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remove columns, 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A9D1192-7E83-7E53-44E0-38BC03326E32}"/>
              </a:ext>
            </a:extLst>
          </p:cNvPr>
          <p:cNvSpPr txBox="1">
            <a:spLocks/>
          </p:cNvSpPr>
          <p:nvPr/>
        </p:nvSpPr>
        <p:spPr>
          <a:xfrm>
            <a:off x="550862" y="3244006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dropna</a:t>
            </a:r>
            <a:r>
              <a:rPr lang="en-US" dirty="0"/>
              <a:t>, 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4357A1AB-EB77-12B1-C3A9-14EAD4CAA4F3}"/>
              </a:ext>
            </a:extLst>
          </p:cNvPr>
          <p:cNvSpPr txBox="1">
            <a:spLocks/>
          </p:cNvSpPr>
          <p:nvPr/>
        </p:nvSpPr>
        <p:spPr>
          <a:xfrm>
            <a:off x="550862" y="4157940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change data type,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BCFE491-D3DE-9B38-D3C6-F60E2646AADE}"/>
              </a:ext>
            </a:extLst>
          </p:cNvPr>
          <p:cNvSpPr txBox="1">
            <a:spLocks/>
          </p:cNvSpPr>
          <p:nvPr/>
        </p:nvSpPr>
        <p:spPr>
          <a:xfrm>
            <a:off x="550862" y="3708181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drop duplicates,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363E4E4-8298-57A1-78CD-23FAC92ECB66}"/>
              </a:ext>
            </a:extLst>
          </p:cNvPr>
          <p:cNvSpPr txBox="1">
            <a:spLocks/>
          </p:cNvSpPr>
          <p:nvPr/>
        </p:nvSpPr>
        <p:spPr>
          <a:xfrm>
            <a:off x="550862" y="4607699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36588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1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EE502B0-3A07-F0BD-1233-1EEDF1DEA355}"/>
              </a:ext>
            </a:extLst>
          </p:cNvPr>
          <p:cNvCxnSpPr>
            <a:cxnSpLocks/>
            <a:stCxn id="72" idx="1"/>
            <a:endCxn id="67" idx="4"/>
          </p:cNvCxnSpPr>
          <p:nvPr/>
        </p:nvCxnSpPr>
        <p:spPr>
          <a:xfrm rot="10800000" flipV="1">
            <a:off x="5116174" y="2168859"/>
            <a:ext cx="709622" cy="2481031"/>
          </a:xfrm>
          <a:prstGeom prst="bentConnector3">
            <a:avLst>
              <a:gd name="adj1" fmla="val 50000"/>
            </a:avLst>
          </a:prstGeom>
          <a:ln w="31750">
            <a:prstDash val="dashDot"/>
            <a:headEnd type="triangl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671222"/>
            <a:ext cx="3015296" cy="4712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A22F2775-B399-E8A3-DD7C-84CAE401BCDB}"/>
              </a:ext>
            </a:extLst>
          </p:cNvPr>
          <p:cNvSpPr/>
          <p:nvPr/>
        </p:nvSpPr>
        <p:spPr>
          <a:xfrm>
            <a:off x="858888" y="1774542"/>
            <a:ext cx="2186248" cy="9415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melbourne.vic.gov.au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16763975-5D22-2CE7-C7E6-925DFF07E584}"/>
              </a:ext>
            </a:extLst>
          </p:cNvPr>
          <p:cNvSpPr/>
          <p:nvPr/>
        </p:nvSpPr>
        <p:spPr>
          <a:xfrm>
            <a:off x="1542948" y="3489866"/>
            <a:ext cx="712124" cy="64188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.csv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E73CB93-AAA4-2E59-5597-A842A8EECB7D}"/>
              </a:ext>
            </a:extLst>
          </p:cNvPr>
          <p:cNvSpPr/>
          <p:nvPr/>
        </p:nvSpPr>
        <p:spPr>
          <a:xfrm>
            <a:off x="3409263" y="1677347"/>
            <a:ext cx="1656714" cy="1145514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.ipynb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51C2-BE4C-05D9-A5BA-03C49B3D0EEA}"/>
              </a:ext>
            </a:extLst>
          </p:cNvPr>
          <p:cNvCxnSpPr>
            <a:cxnSpLocks/>
            <a:stCxn id="8" idx="2"/>
            <a:endCxn id="3" idx="4"/>
          </p:cNvCxnSpPr>
          <p:nvPr/>
        </p:nvCxnSpPr>
        <p:spPr>
          <a:xfrm flipH="1" flipV="1">
            <a:off x="3045136" y="2245335"/>
            <a:ext cx="529798" cy="4769"/>
          </a:xfrm>
          <a:prstGeom prst="straightConnector1">
            <a:avLst/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F3C5D-1BEE-009F-5424-22AFFC52645A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1948001" y="2716128"/>
            <a:ext cx="4011" cy="773738"/>
          </a:xfrm>
          <a:prstGeom prst="straightConnector1">
            <a:avLst/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3F71790-3C41-4A4C-299A-E03B61A3D32D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V="1">
            <a:off x="2255072" y="2822861"/>
            <a:ext cx="1816877" cy="987950"/>
          </a:xfrm>
          <a:prstGeom prst="bentConnector2">
            <a:avLst/>
          </a:prstGeom>
          <a:ln w="317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AB343ED-7E96-4695-0404-CDA16D04F005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3784194" y="3276286"/>
            <a:ext cx="1213900" cy="307049"/>
          </a:xfrm>
          <a:prstGeom prst="bentConnector3">
            <a:avLst>
              <a:gd name="adj1" fmla="val 50000"/>
            </a:avLst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Content Placeholder 9">
            <a:extLst>
              <a:ext uri="{FF2B5EF4-FFF2-40B4-BE49-F238E27FC236}">
                <a16:creationId xmlns:a16="http://schemas.microsoft.com/office/drawing/2014/main" id="{AC6EB2B6-ABC6-2A0A-8651-5A50DC50FC38}"/>
              </a:ext>
            </a:extLst>
          </p:cNvPr>
          <p:cNvSpPr txBox="1">
            <a:spLocks/>
          </p:cNvSpPr>
          <p:nvPr/>
        </p:nvSpPr>
        <p:spPr>
          <a:xfrm>
            <a:off x="1009206" y="1867365"/>
            <a:ext cx="4287836" cy="377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FEF36A82-8423-8390-645F-12447868EF4E}"/>
              </a:ext>
            </a:extLst>
          </p:cNvPr>
          <p:cNvSpPr txBox="1">
            <a:spLocks/>
          </p:cNvSpPr>
          <p:nvPr/>
        </p:nvSpPr>
        <p:spPr>
          <a:xfrm>
            <a:off x="1005655" y="2260301"/>
            <a:ext cx="4287836" cy="377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7" name="Flowchart: Magnetic Disk 66">
            <a:extLst>
              <a:ext uri="{FF2B5EF4-FFF2-40B4-BE49-F238E27FC236}">
                <a16:creationId xmlns:a16="http://schemas.microsoft.com/office/drawing/2014/main" id="{6E614251-7CF2-F60D-ECD6-793780B9A2C5}"/>
              </a:ext>
            </a:extLst>
          </p:cNvPr>
          <p:cNvSpPr/>
          <p:nvPr/>
        </p:nvSpPr>
        <p:spPr>
          <a:xfrm>
            <a:off x="3973163" y="4036761"/>
            <a:ext cx="1143011" cy="1226259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sqlite</a:t>
            </a:r>
            <a:endParaRPr lang="en-US" dirty="0"/>
          </a:p>
        </p:txBody>
      </p:sp>
      <p:sp>
        <p:nvSpPr>
          <p:cNvPr id="72" name="Flowchart: Punched Tape 71">
            <a:extLst>
              <a:ext uri="{FF2B5EF4-FFF2-40B4-BE49-F238E27FC236}">
                <a16:creationId xmlns:a16="http://schemas.microsoft.com/office/drawing/2014/main" id="{70E9F981-A0B5-9379-5D9D-7E9E19B13A6F}"/>
              </a:ext>
            </a:extLst>
          </p:cNvPr>
          <p:cNvSpPr/>
          <p:nvPr/>
        </p:nvSpPr>
        <p:spPr>
          <a:xfrm>
            <a:off x="5825796" y="1671222"/>
            <a:ext cx="1503625" cy="995275"/>
          </a:xfrm>
          <a:prstGeom prst="flowChartPunchedTa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flask server</a:t>
            </a:r>
          </a:p>
        </p:txBody>
      </p:sp>
      <p:sp>
        <p:nvSpPr>
          <p:cNvPr id="77" name="Flowchart: Terminator 76">
            <a:extLst>
              <a:ext uri="{FF2B5EF4-FFF2-40B4-BE49-F238E27FC236}">
                <a16:creationId xmlns:a16="http://schemas.microsoft.com/office/drawing/2014/main" id="{494A2893-C264-BB41-4AC1-7C1B19506384}"/>
              </a:ext>
            </a:extLst>
          </p:cNvPr>
          <p:cNvSpPr/>
          <p:nvPr/>
        </p:nvSpPr>
        <p:spPr>
          <a:xfrm>
            <a:off x="6576593" y="3044386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chart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54B2A8CA-6546-072B-E0CA-7F121117CEFA}"/>
              </a:ext>
            </a:extLst>
          </p:cNvPr>
          <p:cNvSpPr/>
          <p:nvPr/>
        </p:nvSpPr>
        <p:spPr>
          <a:xfrm>
            <a:off x="6576593" y="3710424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map</a:t>
            </a:r>
          </a:p>
        </p:txBody>
      </p:sp>
      <p:sp>
        <p:nvSpPr>
          <p:cNvPr id="81" name="Flowchart: Terminator 80">
            <a:extLst>
              <a:ext uri="{FF2B5EF4-FFF2-40B4-BE49-F238E27FC236}">
                <a16:creationId xmlns:a16="http://schemas.microsoft.com/office/drawing/2014/main" id="{75EA7A92-B856-B5BC-87D3-B0E37BBDBC63}"/>
              </a:ext>
            </a:extLst>
          </p:cNvPr>
          <p:cNvSpPr/>
          <p:nvPr/>
        </p:nvSpPr>
        <p:spPr>
          <a:xfrm>
            <a:off x="6587373" y="4376462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table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8A62C68-EB31-F571-4DF0-D91639D12B59}"/>
              </a:ext>
            </a:extLst>
          </p:cNvPr>
          <p:cNvCxnSpPr>
            <a:endCxn id="81" idx="1"/>
          </p:cNvCxnSpPr>
          <p:nvPr/>
        </p:nvCxnSpPr>
        <p:spPr>
          <a:xfrm rot="16200000" flipH="1">
            <a:off x="5379135" y="3441652"/>
            <a:ext cx="1983395" cy="433082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924540E-7C9B-58BE-9945-5B6ABB2E9A1A}"/>
              </a:ext>
            </a:extLst>
          </p:cNvPr>
          <p:cNvCxnSpPr>
            <a:cxnSpLocks/>
            <a:endCxn id="79" idx="1"/>
          </p:cNvCxnSpPr>
          <p:nvPr/>
        </p:nvCxnSpPr>
        <p:spPr>
          <a:xfrm rot="16200000" flipH="1">
            <a:off x="5706763" y="3114023"/>
            <a:ext cx="1317358" cy="422302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12B74C7-0F07-C991-9179-36F50D97779D}"/>
              </a:ext>
            </a:extLst>
          </p:cNvPr>
          <p:cNvCxnSpPr>
            <a:cxnSpLocks/>
            <a:endCxn id="77" idx="1"/>
          </p:cNvCxnSpPr>
          <p:nvPr/>
        </p:nvCxnSpPr>
        <p:spPr>
          <a:xfrm rot="16200000" flipH="1">
            <a:off x="6038518" y="2779739"/>
            <a:ext cx="651321" cy="424830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7" name="Flowchart: Multidocument 96">
            <a:extLst>
              <a:ext uri="{FF2B5EF4-FFF2-40B4-BE49-F238E27FC236}">
                <a16:creationId xmlns:a16="http://schemas.microsoft.com/office/drawing/2014/main" id="{36716F8B-8D28-C0C2-43B9-8BE70C768969}"/>
              </a:ext>
            </a:extLst>
          </p:cNvPr>
          <p:cNvSpPr/>
          <p:nvPr/>
        </p:nvSpPr>
        <p:spPr>
          <a:xfrm>
            <a:off x="9262041" y="2352054"/>
            <a:ext cx="1234173" cy="1011982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1434835E-CD98-3BBD-9308-FBFAC00E05B4}"/>
              </a:ext>
            </a:extLst>
          </p:cNvPr>
          <p:cNvSpPr/>
          <p:nvPr/>
        </p:nvSpPr>
        <p:spPr>
          <a:xfrm>
            <a:off x="9179154" y="3764589"/>
            <a:ext cx="1234173" cy="885302"/>
          </a:xfrm>
          <a:prstGeom prst="flowChartDocumen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.html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5AEFC34-B21E-6AF8-1632-3D3D3FB8A861}"/>
              </a:ext>
            </a:extLst>
          </p:cNvPr>
          <p:cNvCxnSpPr>
            <a:stCxn id="81" idx="3"/>
            <a:endCxn id="97" idx="1"/>
          </p:cNvCxnSpPr>
          <p:nvPr/>
        </p:nvCxnSpPr>
        <p:spPr>
          <a:xfrm flipV="1">
            <a:off x="7904433" y="2858045"/>
            <a:ext cx="1357608" cy="1791846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E25EEB1B-34FD-887C-F7DD-5788DBC59991}"/>
              </a:ext>
            </a:extLst>
          </p:cNvPr>
          <p:cNvCxnSpPr>
            <a:cxnSpLocks/>
            <a:stCxn id="79" idx="3"/>
            <a:endCxn id="97" idx="1"/>
          </p:cNvCxnSpPr>
          <p:nvPr/>
        </p:nvCxnSpPr>
        <p:spPr>
          <a:xfrm flipV="1">
            <a:off x="7893653" y="2858045"/>
            <a:ext cx="1368388" cy="1125808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E0B7EE7-0825-FEDC-319D-6F748F0B8712}"/>
              </a:ext>
            </a:extLst>
          </p:cNvPr>
          <p:cNvCxnSpPr>
            <a:cxnSpLocks/>
            <a:stCxn id="77" idx="3"/>
            <a:endCxn id="97" idx="1"/>
          </p:cNvCxnSpPr>
          <p:nvPr/>
        </p:nvCxnSpPr>
        <p:spPr>
          <a:xfrm flipV="1">
            <a:off x="7893653" y="2858045"/>
            <a:ext cx="1368388" cy="459770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F105A-14EF-4BE5-25FE-7B67E8422726}"/>
              </a:ext>
            </a:extLst>
          </p:cNvPr>
          <p:cNvCxnSpPr>
            <a:cxnSpLocks/>
            <a:stCxn id="97" idx="2"/>
            <a:endCxn id="98" idx="0"/>
          </p:cNvCxnSpPr>
          <p:nvPr/>
        </p:nvCxnSpPr>
        <p:spPr>
          <a:xfrm>
            <a:off x="9793307" y="3325712"/>
            <a:ext cx="2934" cy="438877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95D2487-615C-FA25-3448-D0923515D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36214" y="1077956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581BC4A3-BA22-24A8-5DC1-1298728A8E66}"/>
              </a:ext>
            </a:extLst>
          </p:cNvPr>
          <p:cNvSpPr/>
          <p:nvPr/>
        </p:nvSpPr>
        <p:spPr>
          <a:xfrm>
            <a:off x="8866782" y="5024451"/>
            <a:ext cx="1860006" cy="1301690"/>
          </a:xfrm>
          <a:prstGeom prst="flowChartDocument">
            <a:avLst/>
          </a:prstGeom>
          <a:solidFill>
            <a:schemeClr val="accent4">
              <a:lumMod val="5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Heroku</a:t>
            </a:r>
            <a:br>
              <a:rPr lang="en-US" dirty="0"/>
            </a:br>
            <a:r>
              <a:rPr lang="en-US" dirty="0"/>
              <a:t>(stay tuned)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416EA-E507-CC2E-E625-C7A22F08633C}"/>
              </a:ext>
            </a:extLst>
          </p:cNvPr>
          <p:cNvCxnSpPr>
            <a:cxnSpLocks/>
            <a:stCxn id="98" idx="2"/>
            <a:endCxn id="16" idx="0"/>
          </p:cNvCxnSpPr>
          <p:nvPr/>
        </p:nvCxnSpPr>
        <p:spPr>
          <a:xfrm>
            <a:off x="9796241" y="4591363"/>
            <a:ext cx="544" cy="433088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repeatCount="2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5" grpId="0" animBg="1"/>
      <p:bldP spid="8" grpId="0" animBg="1"/>
      <p:bldP spid="61" grpId="0"/>
      <p:bldP spid="67" grpId="0" animBg="1"/>
      <p:bldP spid="72" grpId="0" animBg="1"/>
      <p:bldP spid="77" grpId="0" animBg="1"/>
      <p:bldP spid="79" grpId="0" animBg="1"/>
      <p:bldP spid="81" grpId="0" animBg="1"/>
      <p:bldP spid="97" grpId="0" animBg="1"/>
      <p:bldP spid="98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7912CBC-8EF1-A11D-E188-2E2B21CD97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55" b="175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65064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706897"/>
            <a:ext cx="3565525" cy="360660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AF59F2-1090-B622-F684-BFA650C54D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05" b="405"/>
          <a:stretch/>
        </p:blipFill>
        <p:spPr>
          <a:xfrm>
            <a:off x="8505825" y="352425"/>
            <a:ext cx="2715132" cy="27151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764AE-1FF5-3850-5C2C-CE83D7CA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862" y="1326877"/>
            <a:ext cx="4144963" cy="409170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3193A3-D64E-376D-413D-6D5F159935DF}"/>
              </a:ext>
            </a:extLst>
          </p:cNvPr>
          <p:cNvSpPr txBox="1">
            <a:spLocks/>
          </p:cNvSpPr>
          <p:nvPr/>
        </p:nvSpPr>
        <p:spPr>
          <a:xfrm>
            <a:off x="550863" y="360077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Coding Approaches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616DA7-6705-E36B-D6BF-946996E97665}"/>
              </a:ext>
            </a:extLst>
          </p:cNvPr>
          <p:cNvSpPr txBox="1">
            <a:spLocks/>
          </p:cNvSpPr>
          <p:nvPr/>
        </p:nvSpPr>
        <p:spPr>
          <a:xfrm>
            <a:off x="550864" y="400776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Munging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D0C7A7-18E1-92F3-8A25-8B632E39797C}"/>
              </a:ext>
            </a:extLst>
          </p:cNvPr>
          <p:cNvSpPr txBox="1">
            <a:spLocks/>
          </p:cNvSpPr>
          <p:nvPr/>
        </p:nvSpPr>
        <p:spPr>
          <a:xfrm>
            <a:off x="550864" y="441475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82F29-37C2-616F-74CB-31F120FB2F8B}"/>
              </a:ext>
            </a:extLst>
          </p:cNvPr>
          <p:cNvSpPr txBox="1">
            <a:spLocks/>
          </p:cNvSpPr>
          <p:nvPr/>
        </p:nvSpPr>
        <p:spPr>
          <a:xfrm>
            <a:off x="550864" y="482174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visualisation - demo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37D72-4858-8E4C-53DE-C96A167924D3}"/>
              </a:ext>
            </a:extLst>
          </p:cNvPr>
          <p:cNvSpPr txBox="1">
            <a:spLocks/>
          </p:cNvSpPr>
          <p:nvPr/>
        </p:nvSpPr>
        <p:spPr>
          <a:xfrm>
            <a:off x="550862" y="3153835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 &amp; Design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7" grpId="0"/>
      <p:bldP spid="19" grpId="0"/>
      <p:bldP spid="21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Cafes &amp; Restaurants</a:t>
            </a:r>
          </a:p>
          <a:p>
            <a:pPr marL="0" indent="0">
              <a:buNone/>
            </a:pPr>
            <a:r>
              <a:rPr lang="en-US" sz="2400" dirty="0"/>
              <a:t>City of Melbourne</a:t>
            </a:r>
          </a:p>
          <a:p>
            <a:pPr marL="0" indent="0">
              <a:buNone/>
            </a:pPr>
            <a:r>
              <a:rPr lang="en-US" sz="2400" dirty="0"/>
              <a:t>2002 to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84A6-6241-1D65-896E-81FEBB6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64510" cy="3776472"/>
          </a:xfrm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494DEF33-7C6B-A6EF-1536-A2277672A28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t="8546" b="8546"/>
          <a:stretch/>
        </p:blipFill>
        <p:spPr>
          <a:xfrm>
            <a:off x="5164138" y="0"/>
            <a:ext cx="7027862" cy="3776663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&amp; Design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46330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3" name="Subtitle 15">
            <a:extLst>
              <a:ext uri="{FF2B5EF4-FFF2-40B4-BE49-F238E27FC236}">
                <a16:creationId xmlns:a16="http://schemas.microsoft.com/office/drawing/2014/main" id="{AD854D1E-F9C1-EC05-7647-140EDB0B8BC9}"/>
              </a:ext>
            </a:extLst>
          </p:cNvPr>
          <p:cNvSpPr txBox="1">
            <a:spLocks/>
          </p:cNvSpPr>
          <p:nvPr/>
        </p:nvSpPr>
        <p:spPr>
          <a:xfrm>
            <a:off x="550862" y="4285556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Table</a:t>
            </a:r>
          </a:p>
        </p:txBody>
      </p:sp>
      <p:sp>
        <p:nvSpPr>
          <p:cNvPr id="5" name="Subtitle 15">
            <a:extLst>
              <a:ext uri="{FF2B5EF4-FFF2-40B4-BE49-F238E27FC236}">
                <a16:creationId xmlns:a16="http://schemas.microsoft.com/office/drawing/2014/main" id="{F058C5CB-1999-EC4D-825A-2BC4B7C2499D}"/>
              </a:ext>
            </a:extLst>
          </p:cNvPr>
          <p:cNvSpPr txBox="1">
            <a:spLocks/>
          </p:cNvSpPr>
          <p:nvPr/>
        </p:nvSpPr>
        <p:spPr>
          <a:xfrm>
            <a:off x="580583" y="4748859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28646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 approach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46330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3" name="Subtitle 15">
            <a:extLst>
              <a:ext uri="{FF2B5EF4-FFF2-40B4-BE49-F238E27FC236}">
                <a16:creationId xmlns:a16="http://schemas.microsoft.com/office/drawing/2014/main" id="{AD854D1E-F9C1-EC05-7647-140EDB0B8BC9}"/>
              </a:ext>
            </a:extLst>
          </p:cNvPr>
          <p:cNvSpPr txBox="1">
            <a:spLocks/>
          </p:cNvSpPr>
          <p:nvPr/>
        </p:nvSpPr>
        <p:spPr>
          <a:xfrm>
            <a:off x="550862" y="4285556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Table</a:t>
            </a:r>
          </a:p>
        </p:txBody>
      </p:sp>
      <p:sp>
        <p:nvSpPr>
          <p:cNvPr id="5" name="Subtitle 15">
            <a:extLst>
              <a:ext uri="{FF2B5EF4-FFF2-40B4-BE49-F238E27FC236}">
                <a16:creationId xmlns:a16="http://schemas.microsoft.com/office/drawing/2014/main" id="{F058C5CB-1999-EC4D-825A-2BC4B7C2499D}"/>
              </a:ext>
            </a:extLst>
          </p:cNvPr>
          <p:cNvSpPr txBox="1">
            <a:spLocks/>
          </p:cNvSpPr>
          <p:nvPr/>
        </p:nvSpPr>
        <p:spPr>
          <a:xfrm>
            <a:off x="580583" y="4748859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154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1942020"/>
            <a:ext cx="5429114" cy="484690"/>
          </a:xfrm>
        </p:spPr>
        <p:txBody>
          <a:bodyPr/>
          <a:lstStyle/>
          <a:p>
            <a:r>
              <a:rPr lang="en-US" dirty="0"/>
              <a:t>Slider (JS library)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F0EC3D23-2F7C-1C2B-4A4A-3F1963C417FE}"/>
              </a:ext>
            </a:extLst>
          </p:cNvPr>
          <p:cNvSpPr txBox="1">
            <a:spLocks/>
          </p:cNvSpPr>
          <p:nvPr/>
        </p:nvSpPr>
        <p:spPr>
          <a:xfrm>
            <a:off x="550862" y="3098503"/>
            <a:ext cx="5429114" cy="391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 to build charts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480D1CF-4113-250E-85E2-103FA3B0C6E8}"/>
              </a:ext>
            </a:extLst>
          </p:cNvPr>
          <p:cNvSpPr txBox="1">
            <a:spLocks/>
          </p:cNvSpPr>
          <p:nvPr/>
        </p:nvSpPr>
        <p:spPr>
          <a:xfrm>
            <a:off x="550862" y="4220541"/>
            <a:ext cx="5429114" cy="9909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33CC2-7657-2DDB-C4D3-676C3E68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73" y="1320050"/>
            <a:ext cx="47265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8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110211"/>
            <a:ext cx="5429114" cy="484690"/>
          </a:xfrm>
        </p:spPr>
        <p:txBody>
          <a:bodyPr/>
          <a:lstStyle/>
          <a:p>
            <a:r>
              <a:rPr lang="en-US" dirty="0"/>
              <a:t>D3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18AF8-9140-37B0-BFC6-0D4E488E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22" y="1262901"/>
            <a:ext cx="4655052" cy="4752540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C49A16E-7F71-31AF-85ED-55C0763E73D9}"/>
              </a:ext>
            </a:extLst>
          </p:cNvPr>
          <p:cNvSpPr txBox="1">
            <a:spLocks/>
          </p:cNvSpPr>
          <p:nvPr/>
        </p:nvSpPr>
        <p:spPr>
          <a:xfrm>
            <a:off x="550864" y="3489866"/>
            <a:ext cx="5429114" cy="48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– enter 2 different year as input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5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1913187"/>
            <a:ext cx="5429114" cy="423825"/>
          </a:xfrm>
        </p:spPr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5EB4C-8D06-C6F2-A426-C9C7C8CB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33" y="1315293"/>
            <a:ext cx="4757676" cy="4749196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B9D46B4F-2E98-6559-06CE-C4762F7DC931}"/>
              </a:ext>
            </a:extLst>
          </p:cNvPr>
          <p:cNvSpPr txBox="1">
            <a:spLocks/>
          </p:cNvSpPr>
          <p:nvPr/>
        </p:nvSpPr>
        <p:spPr>
          <a:xfrm>
            <a:off x="550862" y="2978665"/>
            <a:ext cx="5429114" cy="4238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layers: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B8CAB2FB-F072-9F70-332B-99B356E2275B}"/>
              </a:ext>
            </a:extLst>
          </p:cNvPr>
          <p:cNvSpPr txBox="1">
            <a:spLocks/>
          </p:cNvSpPr>
          <p:nvPr/>
        </p:nvSpPr>
        <p:spPr>
          <a:xfrm>
            <a:off x="465206" y="3712539"/>
            <a:ext cx="5429114" cy="314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Tile layers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529581EB-80F5-B2FF-B989-7067EDF84CBD}"/>
              </a:ext>
            </a:extLst>
          </p:cNvPr>
          <p:cNvSpPr txBox="1">
            <a:spLocks/>
          </p:cNvSpPr>
          <p:nvPr/>
        </p:nvSpPr>
        <p:spPr>
          <a:xfrm>
            <a:off x="465206" y="4367192"/>
            <a:ext cx="5429114" cy="314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Data by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349BF-3A15-5BE0-4772-BA8BF02F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12" y="1328444"/>
            <a:ext cx="4745001" cy="476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Munging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{6F3BE8C0-E344-4377-B375-35941CED640C}tf33713516_win32</Template>
  <TotalTime>982</TotalTime>
  <Words>253</Words>
  <Application>Microsoft Office PowerPoint</Application>
  <PresentationFormat>Widescreen</PresentationFormat>
  <Paragraphs>102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3DFloatVTI</vt:lpstr>
      <vt:lpstr>Eat &amp; Drink  </vt:lpstr>
      <vt:lpstr>Agenda</vt:lpstr>
      <vt:lpstr>Our story</vt:lpstr>
      <vt:lpstr>Plan &amp; Design</vt:lpstr>
      <vt:lpstr>Coding approach</vt:lpstr>
      <vt:lpstr>Dashboard</vt:lpstr>
      <vt:lpstr>Table</vt:lpstr>
      <vt:lpstr>Map</vt:lpstr>
      <vt:lpstr>Data Munging</vt:lpstr>
      <vt:lpstr>Data Munging</vt:lpstr>
      <vt:lpstr>Process</vt:lpstr>
      <vt:lpstr>Process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 &amp; Drink  Melbourne (2002 – 2020)</dc:title>
  <dc:creator>Steven Bouios</dc:creator>
  <cp:lastModifiedBy>david salim</cp:lastModifiedBy>
  <cp:revision>16</cp:revision>
  <dcterms:created xsi:type="dcterms:W3CDTF">2022-09-11T05:21:18Z</dcterms:created>
  <dcterms:modified xsi:type="dcterms:W3CDTF">2022-09-13T07:21:46Z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